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sldIdLst>
    <p:sldId id="256" r:id="rId4"/>
    <p:sldId id="258" r:id="rId5"/>
    <p:sldId id="259" r:id="rId6"/>
    <p:sldId id="261" r:id="rId7"/>
    <p:sldId id="260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6" r:id="rId20"/>
    <p:sldId id="274" r:id="rId21"/>
    <p:sldId id="273" r:id="rId22"/>
    <p:sldId id="277" r:id="rId23"/>
    <p:sldId id="275" r:id="rId24"/>
    <p:sldId id="278" r:id="rId25"/>
    <p:sldId id="282" r:id="rId26"/>
    <p:sldId id="283" r:id="rId27"/>
    <p:sldId id="284" r:id="rId28"/>
    <p:sldId id="285" r:id="rId29"/>
    <p:sldId id="279" r:id="rId30"/>
    <p:sldId id="280" r:id="rId31"/>
    <p:sldId id="281" r:id="rId32"/>
    <p:sldId id="286" r:id="rId33"/>
    <p:sldId id="288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19" autoAdjust="0"/>
  </p:normalViewPr>
  <p:slideViewPr>
    <p:cSldViewPr snapToGrid="0" showGuides="1">
      <p:cViewPr varScale="1">
        <p:scale>
          <a:sx n="110" d="100"/>
          <a:sy n="110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405A2-24F5-4305-8F46-1067B88A8745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94CF-3B0B-4C92-844C-C47E46E374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53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為什麼 </a:t>
            </a:r>
            <a:r>
              <a:rPr lang="en-US" altLang="zh-TW" dirty="0" smtClean="0"/>
              <a:t>loss </a:t>
            </a:r>
            <a:r>
              <a:rPr lang="zh-TW" altLang="en-US" dirty="0" smtClean="0"/>
              <a:t>越小越好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94CF-3B0B-4C92-844C-C47E46E3746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63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94CF-3B0B-4C92-844C-C47E46E3746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37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94CF-3B0B-4C92-844C-C47E46E3746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84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1EED-04E4-4209-A7FD-51AFEBA1CD16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8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7718-C149-4D85-BC67-D580C052F3C3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4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024C-C378-41E1-975F-07CD8F824DDA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513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96F1-6BC2-4B4F-859C-5DBBB803E32A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50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DF84-B114-4153-BFDE-142870EFB1C6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05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CCE7-12D2-458D-887B-1F1DB0303B04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02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8F24-0A60-489F-983F-27D2DD24CDF1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09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B7F1-0F01-4C51-B28E-6CE1EE340CA5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18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68AE-3261-48CD-8E54-D1ED3F0C78A0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64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654EA-C0B8-429C-AAFE-74922BE4D44E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91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AAD0-4783-47DF-BAF0-EC0FDDD15845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92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4B14-A9F3-4B28-8B20-168B3F8F0FDD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29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503D-E3EB-4675-94F6-90821659926D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92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7228-1EDA-4AC7-B3B9-2F6FBA9A53D8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99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FC7-FA95-4621-94BD-EE2FEFF3A62C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292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C562-671F-4D4A-BD8A-02FE0CC76D7E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058E-AF22-465F-A074-43FCDE2ADEA5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93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21EE-4093-4FB3-AD32-AB540E1E2FB7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739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0CF3-22EE-440E-BB4A-4FC1C48A394B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558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0D1B-45D3-40EE-AEAD-22D1285274CF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718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D71E-631C-4526-A37B-4339C2C0B839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62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C76-4535-4254-BBC0-D315AD2B9131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75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0E55-C3F0-4228-A9E1-4C03BDE5BA13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337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9C40-7FCA-4EF3-B816-6202683DA183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53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8318-AB53-4073-B2FF-1E58BB5BC334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061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8305-2852-4115-92CA-27BB57621880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139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8514-D6B5-419C-8438-AE5F540059D2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9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B12D-BD3B-45A1-989E-93FED8F911D9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19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2AB9-F670-40B0-8C31-3C2980FE42C0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4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BE0-0F05-4881-AA51-053D2ABC9DB1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A8B4-2BE1-4652-8F1F-394EAD926880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49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F2A-08A6-4482-A635-374A2FFC2F82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2E1F-EAA9-4494-9607-5DB937CCD640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82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B4641D-8FE9-4A5B-8658-761B3E114F07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AB0B-DA95-4F57-9778-F69C2CB3EF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5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347C-99B4-403D-B7FA-53F656893FA6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68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7986-F396-49C6-92BB-5253C0074E14}" type="datetime1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01B9-93A0-4FA7-8148-4990EBA97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6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linear-classif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2019</a:t>
            </a:r>
            <a:r>
              <a:rPr lang="zh-TW" altLang="en-US" sz="5400" dirty="0"/>
              <a:t> </a:t>
            </a:r>
            <a:r>
              <a:rPr lang="en-US" altLang="zh-TW" sz="5400" dirty="0"/>
              <a:t>MVL Lab Training Course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Computer Vision &amp; Deep Learning - </a:t>
            </a:r>
            <a:r>
              <a:rPr lang="en-US" altLang="zh-TW" dirty="0" smtClean="0"/>
              <a:t>3</a:t>
            </a:r>
            <a:endParaRPr lang="en-US" altLang="zh-TW" dirty="0"/>
          </a:p>
          <a:p>
            <a:r>
              <a:rPr lang="en-US" altLang="zh-TW" dirty="0"/>
              <a:t>Presenter: Hao-Ting Li (</a:t>
            </a:r>
            <a:r>
              <a:rPr lang="zh-TW" altLang="en-US" dirty="0"/>
              <a:t>李皓庭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19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Backpropagation - Backward Pass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437376" y="3426301"/>
                <a:ext cx="1416812" cy="139528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376" y="3426301"/>
                <a:ext cx="1416812" cy="1395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97934" y="3426301"/>
                <a:ext cx="1416812" cy="139528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934" y="3426301"/>
                <a:ext cx="1416812" cy="1395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610585" y="3939277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Input Data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7" idx="3"/>
            <a:endCxn id="6" idx="1"/>
          </p:cNvCxnSpPr>
          <p:nvPr/>
        </p:nvCxnSpPr>
        <p:spPr>
          <a:xfrm>
            <a:off x="2867660" y="4123943"/>
            <a:ext cx="14302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714746" y="4123943"/>
            <a:ext cx="72263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7854188" y="4123944"/>
            <a:ext cx="72263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795039" y="3939278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039" y="3939278"/>
                <a:ext cx="381002" cy="369332"/>
              </a:xfrm>
              <a:prstGeom prst="rect">
                <a:avLst/>
              </a:prstGeom>
              <a:blipFill>
                <a:blip r:embed="rId4"/>
                <a:stretch>
                  <a:fillRect t="-3279" r="-16129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肘形接點 38"/>
          <p:cNvCxnSpPr>
            <a:endCxn id="55" idx="2"/>
          </p:cNvCxnSpPr>
          <p:nvPr/>
        </p:nvCxnSpPr>
        <p:spPr>
          <a:xfrm>
            <a:off x="3438144" y="4123944"/>
            <a:ext cx="6981991" cy="184665"/>
          </a:xfrm>
          <a:prstGeom prst="bentConnector4">
            <a:avLst>
              <a:gd name="adj1" fmla="val -20"/>
              <a:gd name="adj2" fmla="val 59516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748715" y="3759374"/>
                <a:ext cx="377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715" y="3759374"/>
                <a:ext cx="3776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748715" y="4840633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715" y="4840633"/>
                <a:ext cx="381002" cy="369332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10108190" y="393927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Loss</a:t>
            </a:r>
            <a:endParaRPr lang="zh-TW" altLang="en-US" dirty="0"/>
          </a:p>
        </p:txBody>
      </p:sp>
      <p:cxnSp>
        <p:nvCxnSpPr>
          <p:cNvPr id="60" name="直線單箭頭接點 59"/>
          <p:cNvCxnSpPr>
            <a:stCxn id="17" idx="3"/>
          </p:cNvCxnSpPr>
          <p:nvPr/>
        </p:nvCxnSpPr>
        <p:spPr>
          <a:xfrm>
            <a:off x="9466998" y="4123944"/>
            <a:ext cx="641192" cy="1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直線圖說文字 1 17"/>
              <p:cNvSpPr/>
              <p:nvPr/>
            </p:nvSpPr>
            <p:spPr>
              <a:xfrm>
                <a:off x="10344150" y="2784752"/>
                <a:ext cx="909288" cy="470352"/>
              </a:xfrm>
              <a:prstGeom prst="borderCallout1">
                <a:avLst>
                  <a:gd name="adj1" fmla="val 100765"/>
                  <a:gd name="adj2" fmla="val 50003"/>
                  <a:gd name="adj3" fmla="val 256281"/>
                  <a:gd name="adj4" fmla="val 11383"/>
                </a:avLst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直線圖說文字 1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150" y="2784752"/>
                <a:ext cx="909288" cy="470352"/>
              </a:xfrm>
              <a:prstGeom prst="borderCallout1">
                <a:avLst>
                  <a:gd name="adj1" fmla="val 100765"/>
                  <a:gd name="adj2" fmla="val 50003"/>
                  <a:gd name="adj3" fmla="val 256281"/>
                  <a:gd name="adj4" fmla="val 11383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/>
          <p:cNvCxnSpPr/>
          <p:nvPr/>
        </p:nvCxnSpPr>
        <p:spPr>
          <a:xfrm flipH="1">
            <a:off x="9466998" y="3926060"/>
            <a:ext cx="641192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7894907" y="3926060"/>
            <a:ext cx="641192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748715" y="2212848"/>
                <a:ext cx="2347284" cy="102878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715" y="2212848"/>
                <a:ext cx="2347284" cy="1028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 flipH="1">
            <a:off x="5749115" y="3917152"/>
            <a:ext cx="641192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642862" y="2375384"/>
                <a:ext cx="1005840" cy="697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62" y="2375384"/>
                <a:ext cx="1005840" cy="6974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4289010" y="1763143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Chain Rule!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409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Data preprocessing</a:t>
            </a:r>
          </a:p>
          <a:p>
            <a:pPr lvl="1"/>
            <a:r>
              <a:rPr lang="en-US" altLang="zh-TW" dirty="0" smtClean="0"/>
              <a:t>Normalization</a:t>
            </a:r>
          </a:p>
          <a:p>
            <a:r>
              <a:rPr lang="en-US" altLang="zh-TW" dirty="0" smtClean="0"/>
              <a:t>Linear classifier</a:t>
            </a:r>
          </a:p>
          <a:p>
            <a:pPr lvl="1"/>
            <a:r>
              <a:rPr lang="en-US" altLang="zh-TW" dirty="0" smtClean="0"/>
              <a:t>SVM</a:t>
            </a:r>
          </a:p>
          <a:p>
            <a:pPr lvl="1"/>
            <a:r>
              <a:rPr lang="en-US" altLang="zh-TW" dirty="0" err="1" smtClean="0"/>
              <a:t>Softmax</a:t>
            </a:r>
            <a:endParaRPr lang="en-US" altLang="zh-TW" dirty="0" smtClean="0"/>
          </a:p>
          <a:p>
            <a:r>
              <a:rPr lang="en-US" altLang="zh-TW" dirty="0" smtClean="0"/>
              <a:t>Loss function</a:t>
            </a:r>
          </a:p>
          <a:p>
            <a:pPr lvl="1"/>
            <a:r>
              <a:rPr lang="en-US" altLang="zh-TW" dirty="0" smtClean="0"/>
              <a:t>Hinge loss</a:t>
            </a:r>
          </a:p>
          <a:p>
            <a:pPr lvl="1"/>
            <a:r>
              <a:rPr lang="en-US" altLang="zh-TW" dirty="0" smtClean="0"/>
              <a:t>Cross-entropy loss</a:t>
            </a:r>
          </a:p>
          <a:p>
            <a:pPr lvl="1"/>
            <a:r>
              <a:rPr lang="en-US" altLang="zh-TW" dirty="0" smtClean="0"/>
              <a:t>Regularization</a:t>
            </a:r>
          </a:p>
          <a:p>
            <a:r>
              <a:rPr lang="en-US" altLang="zh-TW" dirty="0" smtClean="0"/>
              <a:t>Optimization</a:t>
            </a:r>
          </a:p>
          <a:p>
            <a:pPr lvl="1"/>
            <a:r>
              <a:rPr lang="en-US" altLang="zh-TW" dirty="0" smtClean="0"/>
              <a:t>SGD</a:t>
            </a:r>
          </a:p>
          <a:p>
            <a:pPr lvl="1"/>
            <a:r>
              <a:rPr lang="en-US" altLang="zh-TW" dirty="0" smtClean="0"/>
              <a:t>Backpropagation</a:t>
            </a:r>
          </a:p>
          <a:p>
            <a:r>
              <a:rPr lang="en-US" altLang="zh-TW" dirty="0" smtClean="0"/>
              <a:t>Hyper-parameters</a:t>
            </a:r>
          </a:p>
          <a:p>
            <a:pPr lvl="1"/>
            <a:r>
              <a:rPr lang="en-US" altLang="zh-TW" dirty="0" smtClean="0"/>
              <a:t>Validation/cross-validation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8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148" name="Picture 4" descr="http://cs231n.github.io/assets/nn1/neur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723"/>
            <a:ext cx="6523073" cy="27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s231n.github.io/assets/nn1/neuron_mode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73" y="2629723"/>
            <a:ext cx="4886811" cy="27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Networks as </a:t>
            </a:r>
            <a:r>
              <a:rPr lang="en-US" altLang="zh-TW" dirty="0" smtClean="0"/>
              <a:t>Neurons </a:t>
            </a:r>
            <a:r>
              <a:rPr lang="en-US" altLang="zh-TW" dirty="0"/>
              <a:t>in </a:t>
            </a:r>
            <a:r>
              <a:rPr lang="en-US" altLang="zh-TW" dirty="0" smtClean="0"/>
              <a:t>Graphs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170" name="Picture 2" descr="http://cs231n.github.io/assets/nn1/neural_net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09" y="2356961"/>
            <a:ext cx="679638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直線圖說文字 1 4"/>
          <p:cNvSpPr/>
          <p:nvPr/>
        </p:nvSpPr>
        <p:spPr>
          <a:xfrm>
            <a:off x="2216727" y="5917438"/>
            <a:ext cx="2593017" cy="530352"/>
          </a:xfrm>
          <a:prstGeom prst="borderCallout1">
            <a:avLst>
              <a:gd name="adj1" fmla="val -10560"/>
              <a:gd name="adj2" fmla="val 68952"/>
              <a:gd name="adj3" fmla="val -218535"/>
              <a:gd name="adj4" fmla="val 7745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Fully-connected layer</a:t>
            </a:r>
            <a:endParaRPr lang="zh-TW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Commonly </a:t>
            </a:r>
            <a:r>
              <a:rPr lang="en-US" altLang="zh-TW" dirty="0" smtClean="0"/>
              <a:t>Used Activation Functions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Sigmoid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err="1"/>
                  <a:t>Sigmoids</a:t>
                </a:r>
                <a:r>
                  <a:rPr lang="en-US" altLang="zh-TW" dirty="0"/>
                  <a:t> saturate and </a:t>
                </a:r>
                <a:r>
                  <a:rPr lang="en-US" altLang="zh-TW" i="1" dirty="0" smtClean="0"/>
                  <a:t>gradient vanishing</a:t>
                </a:r>
              </a:p>
              <a:p>
                <a:pPr lvl="1"/>
                <a:r>
                  <a:rPr lang="en-US" altLang="zh-TW" dirty="0"/>
                  <a:t>Sigmoid outputs are not zero-centered</a:t>
                </a:r>
                <a:endParaRPr lang="en-US" altLang="zh-TW" dirty="0" smtClean="0"/>
              </a:p>
              <a:p>
                <a:r>
                  <a:rPr lang="en-US" altLang="zh-TW" dirty="0" err="1" smtClean="0"/>
                  <a:t>Tanh</a:t>
                </a:r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b="1" dirty="0" err="1" smtClean="0"/>
                  <a:t>ReLU</a:t>
                </a:r>
                <a:endParaRPr lang="en-US" altLang="zh-TW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8194" name="Picture 2" descr="http://cs231n.github.io/assets/nn1/sigmoi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47" y="1691323"/>
            <a:ext cx="2625363" cy="16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s231n.github.io/assets/nn1/tan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47" y="3364993"/>
            <a:ext cx="2625363" cy="165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s231n.github.io/assets/nn1/relu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47" y="5022254"/>
            <a:ext cx="2625363" cy="17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Convolutional Neural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Convolutional Layer</a:t>
            </a:r>
          </a:p>
          <a:p>
            <a:r>
              <a:rPr lang="en-US" altLang="zh-TW" dirty="0"/>
              <a:t>Pooling Layer</a:t>
            </a:r>
          </a:p>
          <a:p>
            <a:r>
              <a:rPr lang="en-US" altLang="zh-TW" dirty="0"/>
              <a:t>Normalization Layer</a:t>
            </a:r>
          </a:p>
          <a:p>
            <a:r>
              <a:rPr lang="en-US" altLang="zh-TW" dirty="0"/>
              <a:t>Fully-Connected Layer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35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Convolutional </a:t>
            </a:r>
            <a:r>
              <a:rPr lang="en-US" altLang="zh-TW" dirty="0" smtClean="0"/>
              <a:t>Layer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9220" name="Picture 4" descr="ãconvolutional layer gifãçåçæå°çµæ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94" y="1828800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7472" y="245059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Input image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378955" y="4004469"/>
            <a:ext cx="2002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Filter/kernel</a:t>
            </a:r>
          </a:p>
          <a:p>
            <a:r>
              <a:rPr lang="en-US" altLang="zh-TW" dirty="0" smtClean="0"/>
              <a:t>2D-conv </a:t>
            </a:r>
          </a:p>
          <a:p>
            <a:r>
              <a:rPr lang="en-US" altLang="zh-TW" dirty="0" smtClean="0"/>
              <a:t>Kernel size:</a:t>
            </a:r>
            <a:r>
              <a:rPr lang="zh-TW" altLang="en-US" dirty="0" smtClean="0"/>
              <a:t> </a:t>
            </a:r>
            <a:r>
              <a:rPr lang="en-US" altLang="zh-TW" dirty="0" smtClean="0"/>
              <a:t>3x3</a:t>
            </a:r>
          </a:p>
          <a:p>
            <a:r>
              <a:rPr lang="en-US" altLang="zh-TW" dirty="0" smtClean="0"/>
              <a:t>Output </a:t>
            </a:r>
            <a:r>
              <a:rPr lang="en-US" altLang="zh-TW" dirty="0"/>
              <a:t>channel: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</a:p>
          <a:p>
            <a:r>
              <a:rPr lang="en-US" altLang="zh-TW" dirty="0" smtClean="0"/>
              <a:t>Stride: 1</a:t>
            </a:r>
          </a:p>
          <a:p>
            <a:r>
              <a:rPr lang="en-US" altLang="zh-TW" dirty="0" smtClean="0"/>
              <a:t>Zero-padding</a:t>
            </a: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2039112" y="6356350"/>
            <a:ext cx="8138160" cy="365125"/>
          </a:xfrm>
        </p:spPr>
        <p:txBody>
          <a:bodyPr/>
          <a:lstStyle/>
          <a:p>
            <a:r>
              <a:rPr lang="en-US" altLang="zh-TW" dirty="0" smtClean="0"/>
              <a:t>Ref: http://machinelearninguru.com/computer_vision/basics/convolution/convolution_layer.html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Convolutional Layer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067" y="1828800"/>
            <a:ext cx="5258566" cy="435133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Ref: http://cs231n.github.io/convolutional-networks/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5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Convolve Without Zero Padding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0242" name="Picture 2" descr="ãconvolutional layer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70" y="2449379"/>
            <a:ext cx="6377460" cy="30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Computing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Shape of input feature maps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Filters</a:t>
                </a:r>
              </a:p>
              <a:p>
                <a:pPr lvl="1"/>
                <a:r>
                  <a:rPr lang="en-US" altLang="zh-TW" dirty="0" smtClean="0"/>
                  <a:t>Number of filters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Kernel size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Stride size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Zero padding size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Shape of output feature maps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70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Hinge loss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0, 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0, 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Cross-entropy loss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i="1" dirty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dirty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Optimization:</a:t>
                </a:r>
              </a:p>
              <a:p>
                <a:pPr lvl="1"/>
                <a:r>
                  <a:rPr lang="en-US" altLang="zh-TW" dirty="0" smtClean="0"/>
                  <a:t>minimize loss function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68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Pooling </a:t>
            </a:r>
            <a:r>
              <a:rPr lang="en-US" altLang="zh-TW" dirty="0" smtClean="0"/>
              <a:t>Layer: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Picture 4" descr="http://cs231n.github.io/assets/cnn/maxpoo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2" y="2251869"/>
            <a:ext cx="74961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981324" y="2680810"/>
            <a:ext cx="1190625" cy="12053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543925" y="3235325"/>
            <a:ext cx="593725" cy="603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171949" y="2680810"/>
            <a:ext cx="4371976" cy="55451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83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Pooling 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Max pooling</a:t>
            </a:r>
          </a:p>
          <a:p>
            <a:r>
              <a:rPr lang="en-US" altLang="zh-TW" dirty="0" smtClean="0"/>
              <a:t>Average pooling</a:t>
            </a:r>
          </a:p>
          <a:p>
            <a:r>
              <a:rPr lang="en-US" altLang="zh-TW" dirty="0" smtClean="0"/>
              <a:t>Min pooling</a:t>
            </a:r>
          </a:p>
          <a:p>
            <a:r>
              <a:rPr lang="en-US" altLang="zh-TW" dirty="0" smtClean="0"/>
              <a:t>Adaptive {max, </a:t>
            </a:r>
            <a:r>
              <a:rPr lang="en-US" altLang="zh-TW" dirty="0" err="1" smtClean="0"/>
              <a:t>avg</a:t>
            </a:r>
            <a:r>
              <a:rPr lang="en-US" altLang="zh-TW" dirty="0" smtClean="0"/>
              <a:t>, min} pooling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40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Batch Normalization (2015)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2290" name="Picture 2" descr="https://lh6.googleusercontent.com/QT5hSlqurfmHL5ZGnAkWB-fRej7uy3Pryu1n-Rv3WH4ZNYLbKOkpexJf8zpililWAYc3-otGiH9pR-p8sScHAiednLfl4rC9oQUY-0uKdEcmctX6wLLJ2fkA-A6t2w4pukpNrJ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19" y="1828800"/>
            <a:ext cx="62410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Ref: </a:t>
            </a:r>
            <a:r>
              <a:rPr lang="zh-TW" altLang="en-US" smtClean="0"/>
              <a:t>李宏毅 </a:t>
            </a:r>
            <a:r>
              <a:rPr lang="en-US" altLang="zh-TW" smtClean="0"/>
              <a:t>Youtube </a:t>
            </a:r>
            <a:r>
              <a:rPr lang="zh-TW" altLang="en-US" smtClean="0"/>
              <a:t>影片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80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Weight Initialization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trike="sngStrike" dirty="0" smtClean="0"/>
              <a:t>Zero initialization</a:t>
            </a:r>
          </a:p>
          <a:p>
            <a:r>
              <a:rPr lang="en-US" altLang="zh-TW" dirty="0" smtClean="0"/>
              <a:t>Normal</a:t>
            </a:r>
          </a:p>
          <a:p>
            <a:r>
              <a:rPr lang="en-US" altLang="zh-TW" dirty="0" smtClean="0"/>
              <a:t>Xavier initialization (2010)</a:t>
            </a:r>
          </a:p>
          <a:p>
            <a:pPr lvl="1"/>
            <a:r>
              <a:rPr lang="en-US" altLang="zh-TW" dirty="0" err="1" smtClean="0"/>
              <a:t>tanh</a:t>
            </a:r>
            <a:endParaRPr lang="en-US" altLang="zh-TW" dirty="0" smtClean="0"/>
          </a:p>
          <a:p>
            <a:r>
              <a:rPr lang="en-US" altLang="zh-TW" dirty="0" smtClean="0"/>
              <a:t>He initialization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(2015)</a:t>
            </a:r>
          </a:p>
          <a:p>
            <a:pPr lvl="1"/>
            <a:r>
              <a:rPr lang="en-US" altLang="zh-TW" dirty="0" err="1" smtClean="0"/>
              <a:t>ReLU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304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Weight Initialization - </a:t>
            </a:r>
            <a:r>
              <a:rPr lang="en-US" altLang="zh-TW" dirty="0"/>
              <a:t>Normal Distribution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4338" name="Picture 2" descr="https://pic2.zhimg.com/80/v2-e70e859a530b59fa9a3fef0162dd8dfd_h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90210"/>
            <a:ext cx="68580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ic2.zhimg.com/80/v2-f87e8ef045f71385cfb9179b8a53cfa5_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23280"/>
            <a:ext cx="6858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Ref: https://zhuanlan.zhihu.com/p/25110150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590049" y="3203334"/>
                <a:ext cx="18304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err="1" smtClean="0"/>
                  <a:t>tanh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049" y="3203334"/>
                <a:ext cx="1830437" cy="646331"/>
              </a:xfrm>
              <a:prstGeom prst="rect">
                <a:avLst/>
              </a:prstGeom>
              <a:blipFill>
                <a:blip r:embed="rId4"/>
                <a:stretch>
                  <a:fillRect l="-2667" b="-140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590049" y="5535849"/>
                <a:ext cx="153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err="1" smtClean="0"/>
                  <a:t>tanh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049" y="5535849"/>
                <a:ext cx="1533112" cy="646331"/>
              </a:xfrm>
              <a:prstGeom prst="rect">
                <a:avLst/>
              </a:prstGeom>
              <a:blipFill>
                <a:blip r:embed="rId5"/>
                <a:stretch>
                  <a:fillRect l="-3175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3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Weight Initialization - </a:t>
            </a:r>
            <a:r>
              <a:rPr lang="en-US" altLang="zh-TW" dirty="0"/>
              <a:t>Xavier </a:t>
            </a:r>
            <a:r>
              <a:rPr lang="en-US" altLang="zh-TW" dirty="0" smtClean="0"/>
              <a:t>Initialization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Ref: https://zhuanlan.zhihu.com/p/25110150</a:t>
            </a: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590049" y="353331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tanh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590049" y="5559966"/>
            <a:ext cx="7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ReLU</a:t>
            </a:r>
            <a:endParaRPr lang="zh-TW" altLang="en-US" dirty="0"/>
          </a:p>
        </p:txBody>
      </p:sp>
      <p:pic>
        <p:nvPicPr>
          <p:cNvPr id="15364" name="Picture 4" descr="https://pic2.zhimg.com/80/v2-84e98522c9cf5e197e00351eb5b9ab35_h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32251"/>
            <a:ext cx="6858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pic3.zhimg.com/80/v2-c7bee22f2b2bbf671eecbbada800e876_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70627"/>
            <a:ext cx="6858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27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Weight Initialization - He Initialization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Ref: https://zhuanlan.zhihu.com/p/25110150</a:t>
            </a: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638742" y="4010688"/>
            <a:ext cx="70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ReLU</a:t>
            </a:r>
            <a:endParaRPr lang="zh-TW" altLang="en-US" dirty="0"/>
          </a:p>
        </p:txBody>
      </p:sp>
      <p:pic>
        <p:nvPicPr>
          <p:cNvPr id="16386" name="Picture 2" descr="https://pic1.zhimg.com/80/v2-b043f49670cac2c2c59e684a4fcf9d10_h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7" y="2386012"/>
            <a:ext cx="6858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13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ILSVRC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ImageNet Large </a:t>
            </a:r>
            <a:r>
              <a:rPr lang="en-US" altLang="zh-TW" dirty="0"/>
              <a:t>Scale Visual Recognition </a:t>
            </a:r>
            <a:r>
              <a:rPr lang="en-US" altLang="zh-TW" dirty="0" smtClean="0"/>
              <a:t>Challenge</a:t>
            </a:r>
          </a:p>
          <a:p>
            <a:pPr lvl="1"/>
            <a:r>
              <a:rPr lang="en-US" altLang="zh-TW" dirty="0" smtClean="0"/>
              <a:t>2010~2017</a:t>
            </a:r>
          </a:p>
          <a:p>
            <a:r>
              <a:rPr lang="en-US" altLang="zh-TW" dirty="0" smtClean="0"/>
              <a:t>ImageNet</a:t>
            </a:r>
          </a:p>
          <a:p>
            <a:pPr lvl="1"/>
            <a:r>
              <a:rPr lang="en-US" altLang="zh-TW" dirty="0" smtClean="0"/>
              <a:t>1.2 M images training set, 200 K images validation and test set</a:t>
            </a:r>
          </a:p>
          <a:p>
            <a:pPr lvl="1"/>
            <a:r>
              <a:rPr lang="en-US" altLang="zh-TW" dirty="0" smtClean="0"/>
              <a:t>1000 categories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932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ILSVRC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Image classification winners</a:t>
            </a:r>
            <a:endParaRPr lang="en-US" altLang="zh-TW" dirty="0"/>
          </a:p>
          <a:p>
            <a:pPr lvl="1"/>
            <a:r>
              <a:rPr lang="en-US" altLang="zh-TW" dirty="0" err="1"/>
              <a:t>AlexNet</a:t>
            </a:r>
            <a:r>
              <a:rPr lang="en-US" altLang="zh-TW" dirty="0"/>
              <a:t> (2012)</a:t>
            </a:r>
          </a:p>
          <a:p>
            <a:pPr lvl="1"/>
            <a:r>
              <a:rPr lang="en-US" altLang="zh-TW" dirty="0" err="1"/>
              <a:t>ZFNet</a:t>
            </a:r>
            <a:r>
              <a:rPr lang="en-US" altLang="zh-TW" dirty="0"/>
              <a:t> (2013)</a:t>
            </a:r>
          </a:p>
          <a:p>
            <a:pPr lvl="1"/>
            <a:r>
              <a:rPr lang="en-US" altLang="zh-TW" dirty="0" err="1"/>
              <a:t>GoogLeNet</a:t>
            </a:r>
            <a:r>
              <a:rPr lang="en-US" altLang="zh-TW" dirty="0"/>
              <a:t> (2014)</a:t>
            </a:r>
          </a:p>
          <a:p>
            <a:pPr lvl="2"/>
            <a:r>
              <a:rPr lang="en-US" altLang="zh-TW" dirty="0" smtClean="0"/>
              <a:t>Inception-V4</a:t>
            </a:r>
            <a:endParaRPr lang="en-US" altLang="zh-TW" dirty="0"/>
          </a:p>
          <a:p>
            <a:pPr lvl="1"/>
            <a:r>
              <a:rPr lang="en-US" altLang="zh-TW" dirty="0" err="1"/>
              <a:t>VGGNet</a:t>
            </a:r>
            <a:r>
              <a:rPr lang="en-US" altLang="zh-TW" dirty="0"/>
              <a:t> (</a:t>
            </a:r>
            <a:r>
              <a:rPr lang="en-US" altLang="zh-TW" dirty="0" smtClean="0"/>
              <a:t>2014 runner-up)</a:t>
            </a:r>
          </a:p>
          <a:p>
            <a:pPr lvl="2"/>
            <a:r>
              <a:rPr lang="en-US" altLang="zh-TW" dirty="0" smtClean="0"/>
              <a:t>VGG-16, VGG-19</a:t>
            </a:r>
          </a:p>
          <a:p>
            <a:pPr lvl="1"/>
            <a:r>
              <a:rPr lang="en-US" altLang="zh-TW" dirty="0" err="1" smtClean="0"/>
              <a:t>ResNet</a:t>
            </a:r>
            <a:r>
              <a:rPr lang="zh-TW" altLang="en-US" dirty="0" smtClean="0"/>
              <a:t> </a:t>
            </a:r>
            <a:r>
              <a:rPr lang="en-US" altLang="zh-TW" dirty="0" smtClean="0"/>
              <a:t>(2015)</a:t>
            </a:r>
          </a:p>
          <a:p>
            <a:pPr lvl="2"/>
            <a:r>
              <a:rPr lang="en-US" altLang="zh-TW" dirty="0" smtClean="0"/>
              <a:t>ResNet-18, ResNet-34, ResNet-50, ResNet-101, ResNet-152</a:t>
            </a:r>
          </a:p>
          <a:p>
            <a:pPr lvl="1"/>
            <a:r>
              <a:rPr lang="en-US" altLang="zh-TW" dirty="0" err="1" smtClean="0"/>
              <a:t>DenseNet</a:t>
            </a:r>
            <a:r>
              <a:rPr lang="en-US" altLang="zh-TW" dirty="0" smtClean="0"/>
              <a:t> (2016)</a:t>
            </a:r>
          </a:p>
          <a:p>
            <a:pPr lvl="2"/>
            <a:r>
              <a:rPr lang="en-US" altLang="zh-TW" dirty="0" smtClean="0"/>
              <a:t>DenseNet-121, DenseNet-161, DenseNet-169, DenseNet-201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195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Transfer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ConvNet</a:t>
            </a:r>
            <a:r>
              <a:rPr lang="en-US" altLang="zh-TW" dirty="0"/>
              <a:t> as fixed feature </a:t>
            </a:r>
            <a:r>
              <a:rPr lang="en-US" altLang="zh-TW" dirty="0" smtClean="0"/>
              <a:t>extractor</a:t>
            </a:r>
          </a:p>
          <a:p>
            <a:pPr lvl="1"/>
            <a:r>
              <a:rPr lang="en-US" altLang="zh-TW" dirty="0" smtClean="0"/>
              <a:t>pre-trained on ImageNet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fix parameters</a:t>
            </a:r>
            <a:endParaRPr lang="zh-TW" altLang="en-US" dirty="0"/>
          </a:p>
          <a:p>
            <a:pPr lvl="1"/>
            <a:r>
              <a:rPr lang="en-US" altLang="zh-TW" dirty="0" smtClean="0"/>
              <a:t>remove the last fully connected layer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train it</a:t>
            </a:r>
          </a:p>
          <a:p>
            <a:r>
              <a:rPr lang="en-US" altLang="zh-TW" dirty="0"/>
              <a:t>Fine-tuning the </a:t>
            </a:r>
            <a:r>
              <a:rPr lang="en-US" altLang="zh-TW" dirty="0" err="1" smtClean="0"/>
              <a:t>ConvNet</a:t>
            </a:r>
            <a:endParaRPr lang="en-US" altLang="zh-TW" dirty="0" smtClean="0"/>
          </a:p>
          <a:p>
            <a:pPr lvl="1"/>
            <a:r>
              <a:rPr lang="en-US" altLang="zh-TW" dirty="0"/>
              <a:t>pre-trained on </a:t>
            </a:r>
            <a:r>
              <a:rPr lang="en-US" altLang="zh-TW" dirty="0" smtClean="0"/>
              <a:t>ImageNet but don’t fix parameters</a:t>
            </a:r>
          </a:p>
          <a:p>
            <a:pPr lvl="1"/>
            <a:r>
              <a:rPr lang="en-US" altLang="zh-TW" dirty="0" smtClean="0"/>
              <a:t>retrain</a:t>
            </a:r>
            <a:r>
              <a:rPr lang="zh-TW" altLang="en-US" dirty="0" smtClean="0"/>
              <a:t> </a:t>
            </a:r>
            <a:r>
              <a:rPr lang="en-US" altLang="zh-TW" dirty="0" smtClean="0"/>
              <a:t>all the model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1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Visualizing </a:t>
            </a:r>
            <a:r>
              <a:rPr lang="en-US" altLang="zh-TW" dirty="0" smtClean="0"/>
              <a:t>the Loss Function</a:t>
            </a:r>
            <a:endParaRPr lang="zh-TW" altLang="en-US" dirty="0"/>
          </a:p>
        </p:txBody>
      </p:sp>
      <p:pic>
        <p:nvPicPr>
          <p:cNvPr id="1026" name="Picture 2" descr="https://www.mathworks.com/help/examples/optim/win64/tutdemo_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00421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865418" y="2618509"/>
                <a:ext cx="375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18" y="2618509"/>
                <a:ext cx="3753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379609" y="4804756"/>
                <a:ext cx="475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09" y="4804756"/>
                <a:ext cx="4758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639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Activation function</a:t>
            </a:r>
          </a:p>
          <a:p>
            <a:r>
              <a:rPr lang="en-US" altLang="zh-TW" dirty="0" smtClean="0"/>
              <a:t>Convolutional layer</a:t>
            </a:r>
          </a:p>
          <a:p>
            <a:r>
              <a:rPr lang="en-US" altLang="zh-TW" dirty="0" smtClean="0"/>
              <a:t>Pooling layer</a:t>
            </a:r>
          </a:p>
          <a:p>
            <a:r>
              <a:rPr lang="en-US" altLang="zh-TW" dirty="0" smtClean="0"/>
              <a:t>Weight initialization</a:t>
            </a:r>
          </a:p>
          <a:p>
            <a:r>
              <a:rPr lang="en-US" altLang="zh-TW" dirty="0" smtClean="0"/>
              <a:t>ILSVRC</a:t>
            </a:r>
          </a:p>
          <a:p>
            <a:r>
              <a:rPr lang="en-US" altLang="zh-TW" dirty="0" smtClean="0"/>
              <a:t>Transfer learning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13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CS231n</a:t>
            </a:r>
            <a:r>
              <a:rPr lang="en-US" altLang="zh-TW" dirty="0"/>
              <a:t>: Convolutional Neural Networks for Visual </a:t>
            </a:r>
            <a:r>
              <a:rPr lang="en-US" altLang="zh-TW" dirty="0" smtClean="0"/>
              <a:t>Recognition</a:t>
            </a:r>
          </a:p>
          <a:p>
            <a:pPr lvl="1"/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cs231n.github.io/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8632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Visualizing </a:t>
            </a:r>
            <a:r>
              <a:rPr lang="en-US" altLang="zh-TW" dirty="0" smtClean="0"/>
              <a:t>the Loss Function</a:t>
            </a:r>
            <a:endParaRPr lang="zh-TW" altLang="en-US" dirty="0"/>
          </a:p>
        </p:txBody>
      </p:sp>
      <p:pic>
        <p:nvPicPr>
          <p:cNvPr id="1026" name="Picture 2" descr="https://www.mathworks.com/help/examples/optim/win64/tutdemo_0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00421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865418" y="2618509"/>
                <a:ext cx="375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18" y="2618509"/>
                <a:ext cx="375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379609" y="4804756"/>
                <a:ext cx="475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09" y="4804756"/>
                <a:ext cx="4758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5745381" y="4935389"/>
            <a:ext cx="108066" cy="108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074821" y="3411480"/>
            <a:ext cx="108066" cy="108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直線圖說文字 1 3"/>
          <p:cNvSpPr/>
          <p:nvPr/>
        </p:nvSpPr>
        <p:spPr>
          <a:xfrm>
            <a:off x="5469033" y="2133999"/>
            <a:ext cx="768828" cy="376443"/>
          </a:xfrm>
          <a:prstGeom prst="borderCallout1">
            <a:avLst>
              <a:gd name="adj1" fmla="val 98246"/>
              <a:gd name="adj2" fmla="val -764"/>
              <a:gd name="adj3" fmla="val 322282"/>
              <a:gd name="adj4" fmla="val -415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Now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直線圖說文字 1 11"/>
          <p:cNvSpPr/>
          <p:nvPr/>
        </p:nvSpPr>
        <p:spPr>
          <a:xfrm>
            <a:off x="3532811" y="5615870"/>
            <a:ext cx="1596043" cy="376443"/>
          </a:xfrm>
          <a:prstGeom prst="borderCallout1">
            <a:avLst>
              <a:gd name="adj1" fmla="val 51873"/>
              <a:gd name="adj2" fmla="val 100871"/>
              <a:gd name="adj3" fmla="val -159112"/>
              <a:gd name="adj4" fmla="val 1410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Local Minimal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Gradient Descent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Compute the gradient</a:t>
            </a:r>
          </a:p>
          <a:p>
            <a:r>
              <a:rPr lang="en-US" altLang="zh-TW" dirty="0" smtClean="0"/>
              <a:t>Update the parameters </a:t>
            </a:r>
            <a:r>
              <a:rPr lang="en-US" altLang="zh-TW" dirty="0"/>
              <a:t>in negative gradient direction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Picture 2" descr="https://www.mathworks.com/help/examples/optim/win64/tutdemo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79" y="28575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822947" y="3471790"/>
                <a:ext cx="375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47" y="3471790"/>
                <a:ext cx="3753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337138" y="5658037"/>
                <a:ext cx="475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38" y="5658037"/>
                <a:ext cx="4758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5702910" y="5788670"/>
            <a:ext cx="108066" cy="108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032350" y="4264761"/>
            <a:ext cx="108066" cy="108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直線圖說文字 1 11"/>
          <p:cNvSpPr/>
          <p:nvPr/>
        </p:nvSpPr>
        <p:spPr>
          <a:xfrm>
            <a:off x="5426562" y="2987280"/>
            <a:ext cx="768828" cy="376443"/>
          </a:xfrm>
          <a:prstGeom prst="borderCallout1">
            <a:avLst>
              <a:gd name="adj1" fmla="val 98246"/>
              <a:gd name="adj2" fmla="val -764"/>
              <a:gd name="adj3" fmla="val 322282"/>
              <a:gd name="adj4" fmla="val -415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Now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直線圖說文字 1 12"/>
          <p:cNvSpPr/>
          <p:nvPr/>
        </p:nvSpPr>
        <p:spPr>
          <a:xfrm>
            <a:off x="3490340" y="6469151"/>
            <a:ext cx="1596043" cy="376443"/>
          </a:xfrm>
          <a:prstGeom prst="borderCallout1">
            <a:avLst>
              <a:gd name="adj1" fmla="val 51873"/>
              <a:gd name="adj2" fmla="val 100871"/>
              <a:gd name="adj3" fmla="val -159112"/>
              <a:gd name="adj4" fmla="val 1410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Local Minimal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 flipV="1">
            <a:off x="4827176" y="3876728"/>
            <a:ext cx="238158" cy="4236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直線圖說文字 1 16"/>
          <p:cNvSpPr/>
          <p:nvPr/>
        </p:nvSpPr>
        <p:spPr>
          <a:xfrm>
            <a:off x="2792714" y="3026608"/>
            <a:ext cx="1103812" cy="376443"/>
          </a:xfrm>
          <a:prstGeom prst="borderCallout1">
            <a:avLst>
              <a:gd name="adj1" fmla="val 98246"/>
              <a:gd name="adj2" fmla="val 100826"/>
              <a:gd name="adj3" fmla="val 228662"/>
              <a:gd name="adj4" fmla="val 1821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Gradient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4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Update the Parameters Iteratively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Iteration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TW" dirty="0" smtClean="0"/>
                  <a:t>: learning rate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2050" name="Picture 2" descr="The gradient descent algorithm in action. (1: contou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26" y="2693532"/>
            <a:ext cx="4188402" cy="41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5705475" y="4210050"/>
            <a:ext cx="523875" cy="57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6212681" y="3698081"/>
            <a:ext cx="64294" cy="569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6276975" y="3698081"/>
            <a:ext cx="171450" cy="238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7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Stochastic Gradient Descent </a:t>
            </a:r>
            <a:r>
              <a:rPr lang="en-US" altLang="zh-TW" dirty="0" smtClean="0"/>
              <a:t> (SGD)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Stochastic Gradient </a:t>
            </a:r>
            <a:r>
              <a:rPr lang="en-US" altLang="zh-TW" dirty="0" smtClean="0"/>
              <a:t>Descent</a:t>
            </a:r>
          </a:p>
          <a:p>
            <a:r>
              <a:rPr lang="en-US" altLang="zh-TW" dirty="0" smtClean="0"/>
              <a:t>Batch Gradient Descent</a:t>
            </a:r>
          </a:p>
          <a:p>
            <a:r>
              <a:rPr lang="en-US" altLang="zh-TW" b="1" dirty="0"/>
              <a:t>Mini-batch Gradient Descent</a:t>
            </a:r>
            <a:endParaRPr lang="zh-TW" altLang="en-US" b="1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1042416" y="4169664"/>
            <a:ext cx="3191256" cy="2146609"/>
            <a:chOff x="1042416" y="4169664"/>
            <a:chExt cx="3191256" cy="2146609"/>
          </a:xfrm>
        </p:grpSpPr>
        <p:sp>
          <p:nvSpPr>
            <p:cNvPr id="5" name="矩形 4"/>
            <p:cNvSpPr/>
            <p:nvPr/>
          </p:nvSpPr>
          <p:spPr>
            <a:xfrm>
              <a:off x="1042416" y="4169664"/>
              <a:ext cx="3191256" cy="2121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4816" y="4322063"/>
              <a:ext cx="2901696" cy="1277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879149" y="5230368"/>
              <a:ext cx="1374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Training Set</a:t>
              </a:r>
              <a:endParaRPr lang="zh-TW" altLang="en-US" dirty="0"/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1480255" y="4760975"/>
              <a:ext cx="2172651" cy="182880"/>
              <a:chOff x="1557090" y="4778001"/>
              <a:chExt cx="2172651" cy="182880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1557090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1842573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2118093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2405805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2695917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2983629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3259149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3546861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1042416" y="5946941"/>
              <a:ext cx="319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Stochastic Gradient Descent</a:t>
              </a:r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442039" y="4629021"/>
              <a:ext cx="259311" cy="44678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605943" y="4169664"/>
            <a:ext cx="3191256" cy="2146609"/>
            <a:chOff x="1042416" y="4169664"/>
            <a:chExt cx="3191256" cy="2146609"/>
          </a:xfrm>
        </p:grpSpPr>
        <p:sp>
          <p:nvSpPr>
            <p:cNvPr id="21" name="矩形 20"/>
            <p:cNvSpPr/>
            <p:nvPr/>
          </p:nvSpPr>
          <p:spPr>
            <a:xfrm>
              <a:off x="1042416" y="4169664"/>
              <a:ext cx="3191256" cy="2121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94816" y="4322063"/>
              <a:ext cx="2901696" cy="1277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879149" y="5230368"/>
              <a:ext cx="1374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Training Set</a:t>
              </a:r>
              <a:endParaRPr lang="zh-TW" altLang="en-US" dirty="0"/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480255" y="4760975"/>
              <a:ext cx="2172651" cy="182880"/>
              <a:chOff x="1557090" y="4778001"/>
              <a:chExt cx="2172651" cy="182880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1557090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1842573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2118093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2405805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2695917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2983629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3259149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3546861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1042416" y="5946941"/>
              <a:ext cx="319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Batch</a:t>
              </a:r>
              <a:r>
                <a:rPr lang="en-US" altLang="zh-TW" dirty="0" smtClean="0"/>
                <a:t> Gradient Descent</a:t>
              </a:r>
              <a:endParaRPr lang="zh-TW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42039" y="4629021"/>
              <a:ext cx="2246172" cy="44678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8169470" y="4169664"/>
            <a:ext cx="3191256" cy="2146609"/>
            <a:chOff x="1042416" y="4169664"/>
            <a:chExt cx="3191256" cy="2146609"/>
          </a:xfrm>
        </p:grpSpPr>
        <p:sp>
          <p:nvSpPr>
            <p:cNvPr id="36" name="矩形 35"/>
            <p:cNvSpPr/>
            <p:nvPr/>
          </p:nvSpPr>
          <p:spPr>
            <a:xfrm>
              <a:off x="1042416" y="4169664"/>
              <a:ext cx="3191256" cy="21214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194816" y="4322063"/>
              <a:ext cx="2901696" cy="1277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879149" y="5230368"/>
              <a:ext cx="1374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Training Set</a:t>
              </a:r>
              <a:endParaRPr lang="zh-TW" altLang="en-US" dirty="0"/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1480255" y="4760975"/>
              <a:ext cx="2172651" cy="182880"/>
              <a:chOff x="1557090" y="4778001"/>
              <a:chExt cx="2172651" cy="182880"/>
            </a:xfrm>
          </p:grpSpPr>
          <p:sp>
            <p:nvSpPr>
              <p:cNvPr id="42" name="橢圓 41"/>
              <p:cNvSpPr/>
              <p:nvPr/>
            </p:nvSpPr>
            <p:spPr>
              <a:xfrm>
                <a:off x="1557090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1842573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2118093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2405805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2695917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2983629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3259149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3546861" y="4778001"/>
                <a:ext cx="182880" cy="18288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0" name="文字方塊 39"/>
            <p:cNvSpPr txBox="1"/>
            <p:nvPr/>
          </p:nvSpPr>
          <p:spPr>
            <a:xfrm>
              <a:off x="1042416" y="5946941"/>
              <a:ext cx="319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Mini-batch Gradient Descent</a:t>
              </a:r>
              <a:endParaRPr lang="zh-TW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1442039" y="4629021"/>
              <a:ext cx="839226" cy="44678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50" name="直線圖說文字 1 49"/>
          <p:cNvSpPr/>
          <p:nvPr/>
        </p:nvSpPr>
        <p:spPr>
          <a:xfrm>
            <a:off x="9429452" y="3513819"/>
            <a:ext cx="1931274" cy="470352"/>
          </a:xfrm>
          <a:prstGeom prst="borderCallout1">
            <a:avLst>
              <a:gd name="adj1" fmla="val 100765"/>
              <a:gd name="adj2" fmla="val -303"/>
              <a:gd name="adj3" fmla="val 236030"/>
              <a:gd name="adj4" fmla="val -22648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batch-size=3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1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Gradient-based Optimization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SGD</a:t>
            </a:r>
          </a:p>
          <a:p>
            <a:r>
              <a:rPr lang="en-US" altLang="zh-TW" dirty="0" smtClean="0"/>
              <a:t>Momentum</a:t>
            </a:r>
          </a:p>
          <a:p>
            <a:r>
              <a:rPr lang="en-US" altLang="zh-TW" dirty="0" err="1"/>
              <a:t>Nesterov</a:t>
            </a:r>
            <a:r>
              <a:rPr lang="en-US" altLang="zh-TW" dirty="0"/>
              <a:t> </a:t>
            </a:r>
            <a:r>
              <a:rPr lang="en-US" altLang="zh-TW" dirty="0" smtClean="0"/>
              <a:t>Momentum</a:t>
            </a:r>
          </a:p>
          <a:p>
            <a:r>
              <a:rPr lang="en-US" altLang="zh-TW" dirty="0" err="1"/>
              <a:t>Adagrad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en-US" altLang="zh-TW" dirty="0" err="1" smtClean="0"/>
              <a:t>RMSprop</a:t>
            </a:r>
            <a:endParaRPr lang="en-US" altLang="zh-TW" dirty="0" smtClean="0"/>
          </a:p>
          <a:p>
            <a:r>
              <a:rPr lang="en-US" altLang="zh-TW" b="1" dirty="0" smtClean="0"/>
              <a:t>Adam</a:t>
            </a:r>
            <a:r>
              <a:rPr lang="en-US" altLang="zh-TW" dirty="0" smtClean="0"/>
              <a:t> (2014)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122" name="Picture 2" descr="http://cs231n.github.io/assets/nn3/opt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19" y="1563306"/>
            <a:ext cx="3330702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231n.github.io/assets/nn3/opt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21" y="1550829"/>
            <a:ext cx="3330702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iro.medium.com/max/993/1*HgfHvTeQpx_hIHfhiDmGX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19" y="4375149"/>
            <a:ext cx="63055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Backpropagation - Forward Pass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B0B-DA95-4F57-9778-F69C2CB3EF3E}" type="slidenum">
              <a:rPr lang="zh-TW" altLang="en-US" smtClean="0"/>
              <a:t>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437376" y="2731357"/>
                <a:ext cx="1416812" cy="139528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376" y="2731357"/>
                <a:ext cx="1416812" cy="1395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97934" y="2731357"/>
                <a:ext cx="1416812" cy="139528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934" y="2731357"/>
                <a:ext cx="1416812" cy="1395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610585" y="324433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Input Data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7" idx="3"/>
            <a:endCxn id="6" idx="1"/>
          </p:cNvCxnSpPr>
          <p:nvPr/>
        </p:nvCxnSpPr>
        <p:spPr>
          <a:xfrm>
            <a:off x="2867660" y="3428999"/>
            <a:ext cx="14302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714746" y="3428999"/>
            <a:ext cx="72263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7854188" y="3429000"/>
            <a:ext cx="72263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肘形接點 38"/>
          <p:cNvCxnSpPr>
            <a:endCxn id="55" idx="2"/>
          </p:cNvCxnSpPr>
          <p:nvPr/>
        </p:nvCxnSpPr>
        <p:spPr>
          <a:xfrm>
            <a:off x="3438144" y="3429000"/>
            <a:ext cx="6981991" cy="184665"/>
          </a:xfrm>
          <a:prstGeom prst="bentConnector4">
            <a:avLst>
              <a:gd name="adj1" fmla="val -20"/>
              <a:gd name="adj2" fmla="val 59516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748715" y="3064430"/>
                <a:ext cx="377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715" y="3064430"/>
                <a:ext cx="3776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748715" y="4145689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715" y="4145689"/>
                <a:ext cx="381002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10108190" y="324433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Loss</a:t>
            </a:r>
            <a:endParaRPr lang="zh-TW" altLang="en-US" dirty="0"/>
          </a:p>
        </p:txBody>
      </p:sp>
      <p:cxnSp>
        <p:nvCxnSpPr>
          <p:cNvPr id="60" name="直線單箭頭接點 59"/>
          <p:cNvCxnSpPr/>
          <p:nvPr/>
        </p:nvCxnSpPr>
        <p:spPr>
          <a:xfrm>
            <a:off x="9466998" y="3429000"/>
            <a:ext cx="641192" cy="17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直線圖說文字 1 68"/>
              <p:cNvSpPr/>
              <p:nvPr/>
            </p:nvSpPr>
            <p:spPr>
              <a:xfrm>
                <a:off x="10344150" y="2089808"/>
                <a:ext cx="909288" cy="470352"/>
              </a:xfrm>
              <a:prstGeom prst="borderCallout1">
                <a:avLst>
                  <a:gd name="adj1" fmla="val 100765"/>
                  <a:gd name="adj2" fmla="val 50003"/>
                  <a:gd name="adj3" fmla="val 256281"/>
                  <a:gd name="adj4" fmla="val 11383"/>
                </a:avLst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直線圖說文字 1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150" y="2089808"/>
                <a:ext cx="909288" cy="470352"/>
              </a:xfrm>
              <a:prstGeom prst="borderCallout1">
                <a:avLst>
                  <a:gd name="adj1" fmla="val 100765"/>
                  <a:gd name="adj2" fmla="val 50003"/>
                  <a:gd name="adj3" fmla="val 256281"/>
                  <a:gd name="adj4" fmla="val 11383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8795039" y="3244334"/>
                <a:ext cx="3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039" y="3244334"/>
                <a:ext cx="381002" cy="369332"/>
              </a:xfrm>
              <a:prstGeom prst="rect">
                <a:avLst/>
              </a:prstGeom>
              <a:blipFill>
                <a:blip r:embed="rId7"/>
                <a:stretch>
                  <a:fillRect t="-3279" r="-16129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554565"/>
      </p:ext>
    </p:extLst>
  </p:cSld>
  <p:clrMapOvr>
    <a:masterClrMapping/>
  </p:clrMapOvr>
</p:sld>
</file>

<file path=ppt/theme/theme1.xml><?xml version="1.0" encoding="utf-8"?>
<a:theme xmlns:a="http://schemas.openxmlformats.org/drawingml/2006/main" name="Segoe UI and 微軟正黑體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+ 微軟正黑體">
      <a:majorFont>
        <a:latin typeface="Segoe UI Light"/>
        <a:ea typeface="微軟正黑體 Light"/>
        <a:cs typeface=""/>
      </a:majorFont>
      <a:minorFont>
        <a:latin typeface="Segoe U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oe UI and 微軟正黑體" id="{B5E269A9-8925-46B9-A301-CB32D2A41BBF}" vid="{147FD025-6D36-4B58-A614-68859C9F39F3}"/>
    </a:ext>
  </a:extLst>
</a:theme>
</file>

<file path=ppt/theme/theme2.xml><?xml version="1.0" encoding="utf-8"?>
<a:theme xmlns:a="http://schemas.openxmlformats.org/drawingml/2006/main" name="1_Segoe UI and 微軟正黑體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6">
      <a:majorFont>
        <a:latin typeface="Segoe UI Semibold"/>
        <a:ea typeface="微軟正黑體"/>
        <a:cs typeface=""/>
      </a:majorFont>
      <a:minorFont>
        <a:latin typeface="Segoe U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oe UI and 微軟正黑體" id="{DAA28532-A7A8-40A7-8825-39E7861592AF}" vid="{989B6113-3FB6-4E70-A6E9-B3377460DCF2}"/>
    </a:ext>
  </a:extLst>
</a:theme>
</file>

<file path=ppt/theme/theme3.xml><?xml version="1.0" encoding="utf-8"?>
<a:theme xmlns:a="http://schemas.openxmlformats.org/drawingml/2006/main" name="2_Segoe UI and 微軟正黑體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6">
      <a:majorFont>
        <a:latin typeface="Segoe UI Semibold"/>
        <a:ea typeface="微軟正黑體"/>
        <a:cs typeface=""/>
      </a:majorFont>
      <a:minorFont>
        <a:latin typeface="Segoe U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oe UI and 微軟正黑體" id="{DAA28532-A7A8-40A7-8825-39E7861592AF}" vid="{989B6113-3FB6-4E70-A6E9-B3377460DCF2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Segoe UI and 微軟正黑體</Template>
  <TotalTime>459</TotalTime>
  <Words>522</Words>
  <Application>Microsoft Office PowerPoint</Application>
  <PresentationFormat>寬螢幕</PresentationFormat>
  <Paragraphs>220</Paragraphs>
  <Slides>31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44" baseType="lpstr">
      <vt:lpstr>微軟正黑體</vt:lpstr>
      <vt:lpstr>微軟正黑體 Light</vt:lpstr>
      <vt:lpstr>新細明體</vt:lpstr>
      <vt:lpstr>Arial</vt:lpstr>
      <vt:lpstr>Calibri</vt:lpstr>
      <vt:lpstr>Cambria Math</vt:lpstr>
      <vt:lpstr>Segoe UI</vt:lpstr>
      <vt:lpstr>Segoe UI Light</vt:lpstr>
      <vt:lpstr>Segoe UI Semibold</vt:lpstr>
      <vt:lpstr>Wingdings 2</vt:lpstr>
      <vt:lpstr>Segoe UI and 微軟正黑體</vt:lpstr>
      <vt:lpstr>1_Segoe UI and 微軟正黑體</vt:lpstr>
      <vt:lpstr>2_Segoe UI and 微軟正黑體</vt:lpstr>
      <vt:lpstr>2019 MVL Lab Training Course</vt:lpstr>
      <vt:lpstr>Loss Function</vt:lpstr>
      <vt:lpstr>Visualizing the Loss Function</vt:lpstr>
      <vt:lpstr>Visualizing the Loss Function</vt:lpstr>
      <vt:lpstr>Gradient Descent</vt:lpstr>
      <vt:lpstr>Update the Parameters Iteratively</vt:lpstr>
      <vt:lpstr>Stochastic Gradient Descent  (SGD)</vt:lpstr>
      <vt:lpstr>Gradient-based Optimization Algorithm</vt:lpstr>
      <vt:lpstr>Backpropagation - Forward Pass</vt:lpstr>
      <vt:lpstr>Backpropagation - Backward Pass</vt:lpstr>
      <vt:lpstr>Summary</vt:lpstr>
      <vt:lpstr>Neural Networks</vt:lpstr>
      <vt:lpstr>Neural Networks as Neurons in Graphs</vt:lpstr>
      <vt:lpstr>Commonly Used Activation Functions</vt:lpstr>
      <vt:lpstr>Convolutional Neural Networks</vt:lpstr>
      <vt:lpstr>Convolutional Layer</vt:lpstr>
      <vt:lpstr>Convolutional Layer</vt:lpstr>
      <vt:lpstr>Example: Convolve Without Zero Padding</vt:lpstr>
      <vt:lpstr>Shape Computing</vt:lpstr>
      <vt:lpstr>Pooling Layer: Example</vt:lpstr>
      <vt:lpstr>Pooling Layer</vt:lpstr>
      <vt:lpstr>Batch Normalization (2015)</vt:lpstr>
      <vt:lpstr>Weight Initialization</vt:lpstr>
      <vt:lpstr>Weight Initialization - Normal Distribution</vt:lpstr>
      <vt:lpstr>Weight Initialization - Xavier Initialization </vt:lpstr>
      <vt:lpstr>Weight Initialization - He Initialization </vt:lpstr>
      <vt:lpstr>ILSVRC</vt:lpstr>
      <vt:lpstr>ILSVRC</vt:lpstr>
      <vt:lpstr>Transfer Learning</vt:lpstr>
      <vt:lpstr>Summary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MVL Lab Training Course</dc:title>
  <dc:creator>Hao-Ting Li</dc:creator>
  <cp:lastModifiedBy>Hao-Ting Li</cp:lastModifiedBy>
  <cp:revision>37</cp:revision>
  <dcterms:created xsi:type="dcterms:W3CDTF">2019-09-02T22:09:54Z</dcterms:created>
  <dcterms:modified xsi:type="dcterms:W3CDTF">2019-09-03T05:49:41Z</dcterms:modified>
</cp:coreProperties>
</file>